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1" r:id="rId5"/>
    <p:sldId id="259" r:id="rId6"/>
    <p:sldId id="260" r:id="rId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1953A6-986A-FC40-4859-962DD8C77C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E7C10904-242B-AB10-7580-667029EEC3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05C23EF4-9C52-F745-008B-C5F5EDDA1C06}"/>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91AC0130-26EA-458F-8BF5-A8796F4E3B4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6DEFB08-7CAF-3437-D14F-22DAE8C7469E}"/>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48363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2061DE-D481-0C83-3CEE-BEA42C09BFF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D3990B4-A092-48D1-F82F-CBDEB709901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221E24C-114B-207E-DB91-498CBE43FD24}"/>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DB162EB8-467F-EE9D-0B6D-9729A4225F6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1242FAF-C3F8-1A8E-6427-E2684723A517}"/>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178145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C8476EE-2970-8678-4FBA-78FF86AE929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154AA33-F719-E237-E04F-92609E3BFBB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22B1BE1-A062-4DAB-AC47-D9F50F7CE66F}"/>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1CE361E2-441E-659B-C5B5-0009115EFF7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8C9D41C-00A9-857F-6514-F99EE99A6465}"/>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278380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174993-261D-4FC8-2342-5C16E96334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D412824-5F50-DE86-2407-66F51FA26F2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96A58AC-1D57-156C-0BE5-AAECB19D5992}"/>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FA15DDC5-C341-620A-8BC8-9F1D56CA3A1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EF477E9-7092-217C-65F0-05F084BD1BA2}"/>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280189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C6C84-F180-21F6-9AA3-A68EEA97AC5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968FB41-C40B-BCD4-D762-DB84DE500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9CF28F7-32AF-FC5E-E6D8-68E671CE1D06}"/>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FFD50304-1A4F-80C2-BBC4-1ED3FC8C5EC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0AFB16B-A54F-4F00-1573-F55DFC14EA33}"/>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215547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A5276-944C-C6BC-98B3-144694D3E27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373098F-2F39-D28B-6173-1DBAA4F6877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3BCDCFE-00A8-14B5-1984-10694A803D9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FFDDDB87-64FA-309B-7639-566B257BE38A}"/>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6" name="Marcador de pie de página 5">
            <a:extLst>
              <a:ext uri="{FF2B5EF4-FFF2-40B4-BE49-F238E27FC236}">
                <a16:creationId xmlns:a16="http://schemas.microsoft.com/office/drawing/2014/main" id="{931481C0-C85A-098D-65FD-B2176CA65E5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B3B864D-D9B9-0F4C-915A-9EA7C57A20DF}"/>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1168965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617C06-45BB-07E5-E971-624EA4C4C0A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5D4273D-27F8-80BC-2557-ECA14A6EBA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4C9D1AF-1107-2ABB-13F5-759C509BE1E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BCEF0181-AA91-97F5-EA4C-A9C7FDDA9B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ACD0A4D-695E-10B7-9C2A-300313E855A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C98E318-180A-9382-CFCA-56FF1F08AEC0}"/>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8" name="Marcador de pie de página 7">
            <a:extLst>
              <a:ext uri="{FF2B5EF4-FFF2-40B4-BE49-F238E27FC236}">
                <a16:creationId xmlns:a16="http://schemas.microsoft.com/office/drawing/2014/main" id="{84E244E3-3AF0-2E8F-1A5A-27D4A6E08066}"/>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9B768446-97E7-6FBE-B1AA-1D7CC8BE9BEF}"/>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1459869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379FAA-6E7D-8F46-C268-328C5718305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E761960-51A7-E854-888C-344BD52D31F2}"/>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4" name="Marcador de pie de página 3">
            <a:extLst>
              <a:ext uri="{FF2B5EF4-FFF2-40B4-BE49-F238E27FC236}">
                <a16:creationId xmlns:a16="http://schemas.microsoft.com/office/drawing/2014/main" id="{43F82F16-1144-787C-ACD9-7F6B83173870}"/>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A97F40C3-08B3-6004-19A1-69AC8C669EDE}"/>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316661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5C88D8F-0CA2-E9F4-3F1C-A198002D9966}"/>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3" name="Marcador de pie de página 2">
            <a:extLst>
              <a:ext uri="{FF2B5EF4-FFF2-40B4-BE49-F238E27FC236}">
                <a16:creationId xmlns:a16="http://schemas.microsoft.com/office/drawing/2014/main" id="{E9D2927D-BB81-AC82-5589-62E39A157D81}"/>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CB79958D-619B-0426-F811-5CDDA217D994}"/>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1231692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0B56E-AE3B-ACDE-D79D-1D4FFB605E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73ECBBB4-09A4-76B4-6D32-DB8572CCF3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4D232510-E6B2-4F6C-08DF-95E32EC9D8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D3C8443-2B10-64E5-7B9E-6FABA8AF473D}"/>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6" name="Marcador de pie de página 5">
            <a:extLst>
              <a:ext uri="{FF2B5EF4-FFF2-40B4-BE49-F238E27FC236}">
                <a16:creationId xmlns:a16="http://schemas.microsoft.com/office/drawing/2014/main" id="{F942350E-0B3D-BCCF-C44D-AA07709C47A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B2C724B-A336-3CAE-F2A5-04CB1B293E14}"/>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1922390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F3CAE8-56AE-3988-98D2-0982EF9ECBA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1552333-0FD8-5958-CF2E-71596F60C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7F6F7E7A-F27E-7CDF-659D-9C9099AB8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C72E075-A4EA-DD18-9FE7-83A8F2652981}"/>
              </a:ext>
            </a:extLst>
          </p:cNvPr>
          <p:cNvSpPr>
            <a:spLocks noGrp="1"/>
          </p:cNvSpPr>
          <p:nvPr>
            <p:ph type="dt" sz="half" idx="10"/>
          </p:nvPr>
        </p:nvSpPr>
        <p:spPr/>
        <p:txBody>
          <a:bodyPr/>
          <a:lstStyle/>
          <a:p>
            <a:fld id="{3495ABCE-A1DB-48CA-A3EA-83FE1077ABB6}" type="datetimeFigureOut">
              <a:rPr lang="es-CO" smtClean="0"/>
              <a:t>17/08/2023</a:t>
            </a:fld>
            <a:endParaRPr lang="es-CO"/>
          </a:p>
        </p:txBody>
      </p:sp>
      <p:sp>
        <p:nvSpPr>
          <p:cNvPr id="6" name="Marcador de pie de página 5">
            <a:extLst>
              <a:ext uri="{FF2B5EF4-FFF2-40B4-BE49-F238E27FC236}">
                <a16:creationId xmlns:a16="http://schemas.microsoft.com/office/drawing/2014/main" id="{F0408314-7A5F-3344-239F-A34A2CEC9F1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2910F19-BF65-D197-1530-59BA5D59FCDC}"/>
              </a:ext>
            </a:extLst>
          </p:cNvPr>
          <p:cNvSpPr>
            <a:spLocks noGrp="1"/>
          </p:cNvSpPr>
          <p:nvPr>
            <p:ph type="sldNum" sz="quarter" idx="12"/>
          </p:nvPr>
        </p:nvSpPr>
        <p:spPr/>
        <p:txBody>
          <a:bodyPr/>
          <a:lstStyle/>
          <a:p>
            <a:fld id="{E845746F-5A80-4137-A11B-54851558C499}" type="slidenum">
              <a:rPr lang="es-CO" smtClean="0"/>
              <a:t>‹Nº›</a:t>
            </a:fld>
            <a:endParaRPr lang="es-CO"/>
          </a:p>
        </p:txBody>
      </p:sp>
    </p:spTree>
    <p:extLst>
      <p:ext uri="{BB962C8B-B14F-4D97-AF65-F5344CB8AC3E}">
        <p14:creationId xmlns:p14="http://schemas.microsoft.com/office/powerpoint/2010/main" val="326473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51B1F5-28F2-905D-431D-3F034101B2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CEF994C-8AA5-8F96-A527-DB297CBEE6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7F0F17-DC66-4862-127D-330A56A084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5ABCE-A1DB-48CA-A3EA-83FE1077ABB6}" type="datetimeFigureOut">
              <a:rPr lang="es-CO" smtClean="0"/>
              <a:t>17/08/2023</a:t>
            </a:fld>
            <a:endParaRPr lang="es-CO"/>
          </a:p>
        </p:txBody>
      </p:sp>
      <p:sp>
        <p:nvSpPr>
          <p:cNvPr id="5" name="Marcador de pie de página 4">
            <a:extLst>
              <a:ext uri="{FF2B5EF4-FFF2-40B4-BE49-F238E27FC236}">
                <a16:creationId xmlns:a16="http://schemas.microsoft.com/office/drawing/2014/main" id="{C31A147D-0810-099F-AEBC-7009CB5DF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60BD71-5C1F-31A0-7220-4A58DDB49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5746F-5A80-4137-A11B-54851558C499}" type="slidenum">
              <a:rPr lang="es-CO" smtClean="0"/>
              <a:t>‹Nº›</a:t>
            </a:fld>
            <a:endParaRPr lang="es-CO"/>
          </a:p>
        </p:txBody>
      </p:sp>
    </p:spTree>
    <p:extLst>
      <p:ext uri="{BB962C8B-B14F-4D97-AF65-F5344CB8AC3E}">
        <p14:creationId xmlns:p14="http://schemas.microsoft.com/office/powerpoint/2010/main" val="1167195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Estadística | Decoraciones para marcar cuadernos, Cuadernos, Marcar  cuadernos">
            <a:extLst>
              <a:ext uri="{FF2B5EF4-FFF2-40B4-BE49-F238E27FC236}">
                <a16:creationId xmlns:a16="http://schemas.microsoft.com/office/drawing/2014/main" id="{CDBEBBE2-8FB9-A151-A669-DD912A40AF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434"/>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istoria de la Estadística. | Sutori">
            <a:extLst>
              <a:ext uri="{FF2B5EF4-FFF2-40B4-BE49-F238E27FC236}">
                <a16:creationId xmlns:a16="http://schemas.microsoft.com/office/drawing/2014/main" id="{F43A6920-4257-F15E-6ABB-BC6D1B1842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38" y="4200525"/>
            <a:ext cx="3686175" cy="24529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3FD8F921-6366-F099-F014-74B0837685E9}"/>
              </a:ext>
            </a:extLst>
          </p:cNvPr>
          <p:cNvPicPr>
            <a:picLocks noChangeAspect="1"/>
          </p:cNvPicPr>
          <p:nvPr/>
        </p:nvPicPr>
        <p:blipFill>
          <a:blip r:embed="rId4"/>
          <a:stretch>
            <a:fillRect/>
          </a:stretch>
        </p:blipFill>
        <p:spPr>
          <a:xfrm>
            <a:off x="4532507" y="4197008"/>
            <a:ext cx="6862324" cy="233362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538714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Qué son los objetivos empresariales | Blog Becas Santander">
            <a:extLst>
              <a:ext uri="{FF2B5EF4-FFF2-40B4-BE49-F238E27FC236}">
                <a16:creationId xmlns:a16="http://schemas.microsoft.com/office/drawing/2014/main" id="{2F5FBFBE-5640-53C5-0857-5B17325DCF8C}"/>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5835" y="2470245"/>
            <a:ext cx="11500330" cy="42271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16075F51-295C-2960-3666-07C0126024DF}"/>
              </a:ext>
            </a:extLst>
          </p:cNvPr>
          <p:cNvSpPr>
            <a:spLocks noGrp="1"/>
          </p:cNvSpPr>
          <p:nvPr>
            <p:ph type="ctrTitle"/>
          </p:nvPr>
        </p:nvSpPr>
        <p:spPr>
          <a:xfrm>
            <a:off x="282052" y="631043"/>
            <a:ext cx="9144000" cy="911153"/>
          </a:xfrm>
        </p:spPr>
        <p:txBody>
          <a:bodyPr>
            <a:noAutofit/>
          </a:bodyPr>
          <a:lstStyle/>
          <a:p>
            <a:pPr algn="l"/>
            <a:r>
              <a:rPr lang="es-MX" sz="7200" b="1" dirty="0"/>
              <a:t>Objetivo:</a:t>
            </a:r>
            <a:endParaRPr lang="es-CO" sz="7200" b="1" dirty="0"/>
          </a:p>
        </p:txBody>
      </p:sp>
      <p:sp>
        <p:nvSpPr>
          <p:cNvPr id="3" name="Subtítulo 2">
            <a:extLst>
              <a:ext uri="{FF2B5EF4-FFF2-40B4-BE49-F238E27FC236}">
                <a16:creationId xmlns:a16="http://schemas.microsoft.com/office/drawing/2014/main" id="{FD38E815-7CAC-FD3D-DC51-C1C004BE3B68}"/>
              </a:ext>
            </a:extLst>
          </p:cNvPr>
          <p:cNvSpPr>
            <a:spLocks noGrp="1"/>
          </p:cNvSpPr>
          <p:nvPr>
            <p:ph type="subTitle" idx="1"/>
          </p:nvPr>
        </p:nvSpPr>
        <p:spPr>
          <a:xfrm>
            <a:off x="282052" y="2470245"/>
            <a:ext cx="11304895" cy="1655762"/>
          </a:xfrm>
        </p:spPr>
        <p:txBody>
          <a:bodyPr>
            <a:noAutofit/>
          </a:bodyPr>
          <a:lstStyle/>
          <a:p>
            <a:r>
              <a:rPr lang="es-MX" sz="5400" dirty="0"/>
              <a:t>Dar a conocer los temas del tercer periodo y realizar la primera actividad del tercer periodo.</a:t>
            </a:r>
            <a:endParaRPr lang="es-CO" sz="5400" dirty="0"/>
          </a:p>
        </p:txBody>
      </p:sp>
    </p:spTree>
    <p:extLst>
      <p:ext uri="{BB962C8B-B14F-4D97-AF65-F5344CB8AC3E}">
        <p14:creationId xmlns:p14="http://schemas.microsoft.com/office/powerpoint/2010/main" val="186670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C38CD1F2-2CDE-4B42-BB23-EC7686F925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E9827173-10F7-4BE6-8CC8-39A46D781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83" name="Group 3082">
            <a:extLst>
              <a:ext uri="{FF2B5EF4-FFF2-40B4-BE49-F238E27FC236}">
                <a16:creationId xmlns:a16="http://schemas.microsoft.com/office/drawing/2014/main" id="{60FB2829-9E66-4DBD-BC15-FC5D73246D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3084" name="Oval 3083">
              <a:extLst>
                <a:ext uri="{FF2B5EF4-FFF2-40B4-BE49-F238E27FC236}">
                  <a16:creationId xmlns:a16="http://schemas.microsoft.com/office/drawing/2014/main" id="{E9EE2A32-8611-4375-B6B1-468FAD6825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5" name="Oval 3084">
              <a:extLst>
                <a:ext uri="{FF2B5EF4-FFF2-40B4-BE49-F238E27FC236}">
                  <a16:creationId xmlns:a16="http://schemas.microsoft.com/office/drawing/2014/main" id="{C77E1DA0-3927-4F35-B8A3-D5D5563757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6" name="Oval 3085">
              <a:extLst>
                <a:ext uri="{FF2B5EF4-FFF2-40B4-BE49-F238E27FC236}">
                  <a16:creationId xmlns:a16="http://schemas.microsoft.com/office/drawing/2014/main" id="{F7BAA08B-588E-406F-899B-A6A7FC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7" name="Oval 3086">
              <a:extLst>
                <a:ext uri="{FF2B5EF4-FFF2-40B4-BE49-F238E27FC236}">
                  <a16:creationId xmlns:a16="http://schemas.microsoft.com/office/drawing/2014/main" id="{A8AA7C41-B331-402E-9453-95B3B8273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8" name="Oval 3087">
              <a:extLst>
                <a:ext uri="{FF2B5EF4-FFF2-40B4-BE49-F238E27FC236}">
                  <a16:creationId xmlns:a16="http://schemas.microsoft.com/office/drawing/2014/main" id="{A7060B3E-946D-4885-9B86-1D445209EB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9" name="Oval 3088">
              <a:extLst>
                <a:ext uri="{FF2B5EF4-FFF2-40B4-BE49-F238E27FC236}">
                  <a16:creationId xmlns:a16="http://schemas.microsoft.com/office/drawing/2014/main" id="{E3046747-F284-4990-9ECA-3DF2C6E08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91" name="Rectangle 3090">
            <a:extLst>
              <a:ext uri="{FF2B5EF4-FFF2-40B4-BE49-F238E27FC236}">
                <a16:creationId xmlns:a16="http://schemas.microsoft.com/office/drawing/2014/main" id="{21301226-F3C6-4744-94AE-2460B381D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EE8B5EF-9E94-9327-E553-BF959C2C7483}"/>
              </a:ext>
            </a:extLst>
          </p:cNvPr>
          <p:cNvSpPr>
            <a:spLocks noGrp="1"/>
          </p:cNvSpPr>
          <p:nvPr>
            <p:ph type="ctrTitle"/>
          </p:nvPr>
        </p:nvSpPr>
        <p:spPr>
          <a:xfrm>
            <a:off x="-3048" y="1061726"/>
            <a:ext cx="4307065" cy="2096769"/>
          </a:xfrm>
          <a:noFill/>
        </p:spPr>
        <p:txBody>
          <a:bodyPr anchor="t">
            <a:normAutofit/>
          </a:bodyPr>
          <a:lstStyle/>
          <a:p>
            <a:r>
              <a:rPr lang="es-MX" sz="4800" b="1" dirty="0">
                <a:solidFill>
                  <a:schemeClr val="bg1"/>
                </a:solidFill>
              </a:rPr>
              <a:t>Temas del tercer Periodo</a:t>
            </a:r>
            <a:endParaRPr lang="es-CO" sz="4800" b="1" dirty="0">
              <a:solidFill>
                <a:schemeClr val="bg1"/>
              </a:solidFill>
            </a:endParaRPr>
          </a:p>
        </p:txBody>
      </p:sp>
      <p:sp>
        <p:nvSpPr>
          <p:cNvPr id="3093" name="Rectangle 3092">
            <a:extLst>
              <a:ext uri="{FF2B5EF4-FFF2-40B4-BE49-F238E27FC236}">
                <a16:creationId xmlns:a16="http://schemas.microsoft.com/office/drawing/2014/main" id="{4EC57637-D435-4155-993A-0E3A8BBBA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5" name="Group 3094">
            <a:extLst>
              <a:ext uri="{FF2B5EF4-FFF2-40B4-BE49-F238E27FC236}">
                <a16:creationId xmlns:a16="http://schemas.microsoft.com/office/drawing/2014/main" id="{0B81AE96-B9C7-4679-BC62-F2C79F2E8F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96" name="Straight Connector 3095">
              <a:extLst>
                <a:ext uri="{FF2B5EF4-FFF2-40B4-BE49-F238E27FC236}">
                  <a16:creationId xmlns:a16="http://schemas.microsoft.com/office/drawing/2014/main" id="{BD4225F6-B312-47D5-8299-988BD17E0E6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097" name="Straight Connector 3096">
              <a:extLst>
                <a:ext uri="{FF2B5EF4-FFF2-40B4-BE49-F238E27FC236}">
                  <a16:creationId xmlns:a16="http://schemas.microsoft.com/office/drawing/2014/main" id="{D3C04A86-BCAE-473C-B18D-88FD5627C4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098" name="Straight Connector 3097">
              <a:extLst>
                <a:ext uri="{FF2B5EF4-FFF2-40B4-BE49-F238E27FC236}">
                  <a16:creationId xmlns:a16="http://schemas.microsoft.com/office/drawing/2014/main" id="{22CCD134-9351-4847-8741-FF5EAB4705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099" name="Straight Connector 3098">
              <a:extLst>
                <a:ext uri="{FF2B5EF4-FFF2-40B4-BE49-F238E27FC236}">
                  <a16:creationId xmlns:a16="http://schemas.microsoft.com/office/drawing/2014/main" id="{41470C83-08EE-4959-BA0A-F8846F524E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 name="Subtítulo 2">
            <a:extLst>
              <a:ext uri="{FF2B5EF4-FFF2-40B4-BE49-F238E27FC236}">
                <a16:creationId xmlns:a16="http://schemas.microsoft.com/office/drawing/2014/main" id="{09DB366B-FA27-37AA-7642-3A2B6B6BFE87}"/>
              </a:ext>
            </a:extLst>
          </p:cNvPr>
          <p:cNvSpPr>
            <a:spLocks noGrp="1"/>
          </p:cNvSpPr>
          <p:nvPr>
            <p:ph type="subTitle" idx="1"/>
          </p:nvPr>
        </p:nvSpPr>
        <p:spPr>
          <a:xfrm>
            <a:off x="4525228" y="411820"/>
            <a:ext cx="7602526" cy="2096771"/>
          </a:xfrm>
          <a:noFill/>
        </p:spPr>
        <p:txBody>
          <a:bodyPr anchor="t">
            <a:noAutofit/>
          </a:bodyPr>
          <a:lstStyle/>
          <a:p>
            <a:pPr marL="457200" indent="-457200" algn="l" rtl="0">
              <a:spcBef>
                <a:spcPts val="1200"/>
              </a:spcBef>
              <a:spcAft>
                <a:spcPts val="1200"/>
              </a:spcAft>
              <a:buFont typeface="Arial" panose="020B0604020202020204" pitchFamily="34" charset="0"/>
              <a:buChar char="•"/>
            </a:pPr>
            <a:r>
              <a:rPr lang="es-CO" sz="3200" b="0" i="0" u="none" strike="noStrike" dirty="0">
                <a:solidFill>
                  <a:schemeClr val="bg1"/>
                </a:solidFill>
                <a:effectLst/>
                <a:latin typeface="Calibri" panose="020F0502020204030204" pitchFamily="34" charset="0"/>
              </a:rPr>
              <a:t>Conceptos básicos de probabilidad (espacio muestral, evento, independencia, etc.).</a:t>
            </a:r>
            <a:endParaRPr lang="es-CO" sz="3200" b="0" dirty="0">
              <a:solidFill>
                <a:schemeClr val="bg1"/>
              </a:solidFill>
              <a:effectLst/>
            </a:endParaRPr>
          </a:p>
          <a:p>
            <a:pPr marL="457200" indent="-457200" algn="l" rtl="0">
              <a:spcBef>
                <a:spcPts val="1200"/>
              </a:spcBef>
              <a:spcAft>
                <a:spcPts val="1200"/>
              </a:spcAft>
              <a:buFont typeface="Arial" panose="020B0604020202020204" pitchFamily="34" charset="0"/>
              <a:buChar char="•"/>
            </a:pPr>
            <a:r>
              <a:rPr lang="es-CO" sz="3200" b="0" i="0" u="none" strike="noStrike" dirty="0">
                <a:solidFill>
                  <a:schemeClr val="bg1"/>
                </a:solidFill>
                <a:effectLst/>
                <a:latin typeface="Calibri" panose="020F0502020204030204" pitchFamily="34" charset="0"/>
              </a:rPr>
              <a:t>Probabilidad de eventos simples usando métodos diversos (listados, diagramas de árbol, técnicas de conteo)</a:t>
            </a:r>
            <a:endParaRPr lang="es-CO" sz="3200" b="0" dirty="0">
              <a:solidFill>
                <a:schemeClr val="bg1"/>
              </a:solidFill>
              <a:effectLst/>
            </a:endParaRPr>
          </a:p>
          <a:p>
            <a:pPr algn="l"/>
            <a:br>
              <a:rPr lang="es-CO" sz="2800" dirty="0">
                <a:solidFill>
                  <a:schemeClr val="bg1"/>
                </a:solidFill>
              </a:rPr>
            </a:br>
            <a:endParaRPr lang="es-CO" sz="2800" dirty="0">
              <a:solidFill>
                <a:schemeClr val="bg1"/>
              </a:solidFill>
            </a:endParaRPr>
          </a:p>
        </p:txBody>
      </p:sp>
      <p:grpSp>
        <p:nvGrpSpPr>
          <p:cNvPr id="3101" name="Group 3100">
            <a:extLst>
              <a:ext uri="{FF2B5EF4-FFF2-40B4-BE49-F238E27FC236}">
                <a16:creationId xmlns:a16="http://schemas.microsoft.com/office/drawing/2014/main" id="{DBFD3A89-3666-47FE-913F-6C75228F5D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102" name="Straight Connector 3101">
              <a:extLst>
                <a:ext uri="{FF2B5EF4-FFF2-40B4-BE49-F238E27FC236}">
                  <a16:creationId xmlns:a16="http://schemas.microsoft.com/office/drawing/2014/main" id="{AD6B60E5-039C-4E82-9B5C-984D6C46E1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03" name="Straight Connector 3102">
              <a:extLst>
                <a:ext uri="{FF2B5EF4-FFF2-40B4-BE49-F238E27FC236}">
                  <a16:creationId xmlns:a16="http://schemas.microsoft.com/office/drawing/2014/main" id="{F3D05E89-A5D2-4DC0-B6B1-298EF0EF0A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04" name="Straight Connector 3103">
              <a:extLst>
                <a:ext uri="{FF2B5EF4-FFF2-40B4-BE49-F238E27FC236}">
                  <a16:creationId xmlns:a16="http://schemas.microsoft.com/office/drawing/2014/main" id="{4337967A-8AB7-47D5-A75E-6341730E995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05" name="Straight Connector 3104">
              <a:extLst>
                <a:ext uri="{FF2B5EF4-FFF2-40B4-BE49-F238E27FC236}">
                  <a16:creationId xmlns:a16="http://schemas.microsoft.com/office/drawing/2014/main" id="{CA068AD4-624D-4314-8C86-A3C0C3378C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3074" name="Picture 2" descr="Curso de Estadística descriptiva | Educación Continua Uniandes">
            <a:extLst>
              <a:ext uri="{FF2B5EF4-FFF2-40B4-BE49-F238E27FC236}">
                <a16:creationId xmlns:a16="http://schemas.microsoft.com/office/drawing/2014/main" id="{003DE0FA-15B6-E03C-A4BF-B81CE5A976B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7685" y="3840085"/>
            <a:ext cx="10843065" cy="2753407"/>
          </a:xfrm>
          <a:prstGeom prst="rect">
            <a:avLst/>
          </a:prstGeom>
          <a:noFill/>
          <a:extLst>
            <a:ext uri="{909E8E84-426E-40DD-AFC4-6F175D3DCCD1}">
              <a14:hiddenFill xmlns:a14="http://schemas.microsoft.com/office/drawing/2010/main">
                <a:solidFill>
                  <a:srgbClr val="FFFFFF"/>
                </a:solidFill>
              </a14:hiddenFill>
            </a:ext>
          </a:extLst>
        </p:spPr>
      </p:pic>
      <p:grpSp>
        <p:nvGrpSpPr>
          <p:cNvPr id="3107" name="Group 3106">
            <a:extLst>
              <a:ext uri="{FF2B5EF4-FFF2-40B4-BE49-F238E27FC236}">
                <a16:creationId xmlns:a16="http://schemas.microsoft.com/office/drawing/2014/main" id="{ACA2F7C3-1A69-44EE-A8B6-A4552E2C84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75716" y="3029889"/>
            <a:ext cx="304800" cy="429768"/>
            <a:chOff x="215328" y="-46937"/>
            <a:chExt cx="304800" cy="2773841"/>
          </a:xfrm>
        </p:grpSpPr>
        <p:cxnSp>
          <p:nvCxnSpPr>
            <p:cNvPr id="3108" name="Straight Connector 3107">
              <a:extLst>
                <a:ext uri="{FF2B5EF4-FFF2-40B4-BE49-F238E27FC236}">
                  <a16:creationId xmlns:a16="http://schemas.microsoft.com/office/drawing/2014/main" id="{6E44AF4D-8873-43B3-8E29-803B7720EA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09" name="Straight Connector 3108">
              <a:extLst>
                <a:ext uri="{FF2B5EF4-FFF2-40B4-BE49-F238E27FC236}">
                  <a16:creationId xmlns:a16="http://schemas.microsoft.com/office/drawing/2014/main" id="{CAE89E8A-BD14-4974-818A-D8382DCD4D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10" name="Straight Connector 3109">
              <a:extLst>
                <a:ext uri="{FF2B5EF4-FFF2-40B4-BE49-F238E27FC236}">
                  <a16:creationId xmlns:a16="http://schemas.microsoft.com/office/drawing/2014/main" id="{321B80B9-448B-4363-9DD7-C074AB2AD7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11" name="Straight Connector 3110">
              <a:extLst>
                <a:ext uri="{FF2B5EF4-FFF2-40B4-BE49-F238E27FC236}">
                  <a16:creationId xmlns:a16="http://schemas.microsoft.com/office/drawing/2014/main" id="{57DA34E7-83FB-4CAA-94F3-CEF086907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3108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1" name="Rectangle 6150">
            <a:extLst>
              <a:ext uri="{FF2B5EF4-FFF2-40B4-BE49-F238E27FC236}">
                <a16:creationId xmlns:a16="http://schemas.microsoft.com/office/drawing/2014/main" id="{3DC28794-3B89-462C-BE95-927A51D7D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3" name="Rectangle 6152">
            <a:extLst>
              <a:ext uri="{FF2B5EF4-FFF2-40B4-BE49-F238E27FC236}">
                <a16:creationId xmlns:a16="http://schemas.microsoft.com/office/drawing/2014/main" id="{8BF1BF76-D9C8-49D3-9A7F-D43C497C3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55" name="Group 6154">
            <a:extLst>
              <a:ext uri="{FF2B5EF4-FFF2-40B4-BE49-F238E27FC236}">
                <a16:creationId xmlns:a16="http://schemas.microsoft.com/office/drawing/2014/main" id="{38E62E29-CCA4-46D9-A2B7-FFBB63215A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6156" name="Oval 6155">
              <a:extLst>
                <a:ext uri="{FF2B5EF4-FFF2-40B4-BE49-F238E27FC236}">
                  <a16:creationId xmlns:a16="http://schemas.microsoft.com/office/drawing/2014/main" id="{3F3DFA0E-3CF8-484F-AB2E-8F6398699C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7" name="Oval 6156">
              <a:extLst>
                <a:ext uri="{FF2B5EF4-FFF2-40B4-BE49-F238E27FC236}">
                  <a16:creationId xmlns:a16="http://schemas.microsoft.com/office/drawing/2014/main" id="{0A3AE79A-8350-4B57-B8C9-92360474C4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8" name="Oval 6157">
              <a:extLst>
                <a:ext uri="{FF2B5EF4-FFF2-40B4-BE49-F238E27FC236}">
                  <a16:creationId xmlns:a16="http://schemas.microsoft.com/office/drawing/2014/main" id="{0A2CFA8D-F654-4516-9486-873BAAD1BF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9" name="Oval 6158">
              <a:extLst>
                <a:ext uri="{FF2B5EF4-FFF2-40B4-BE49-F238E27FC236}">
                  <a16:creationId xmlns:a16="http://schemas.microsoft.com/office/drawing/2014/main" id="{19C3CD77-D91F-400B-A95F-5AB347FF7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60" name="Oval 6159">
              <a:extLst>
                <a:ext uri="{FF2B5EF4-FFF2-40B4-BE49-F238E27FC236}">
                  <a16:creationId xmlns:a16="http://schemas.microsoft.com/office/drawing/2014/main" id="{A5FA3032-F836-4A83-871C-76E9F1EFAD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1" name="Oval 6160">
              <a:extLst>
                <a:ext uri="{FF2B5EF4-FFF2-40B4-BE49-F238E27FC236}">
                  <a16:creationId xmlns:a16="http://schemas.microsoft.com/office/drawing/2014/main" id="{F4971C26-6BC8-4712-823C-A538AA7616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63" name="Rectangle 6162">
            <a:extLst>
              <a:ext uri="{FF2B5EF4-FFF2-40B4-BE49-F238E27FC236}">
                <a16:creationId xmlns:a16="http://schemas.microsoft.com/office/drawing/2014/main" id="{59E7F326-090A-45F0-9F6C-D98AF5160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5" name="Rectangle 6164">
            <a:extLst>
              <a:ext uri="{FF2B5EF4-FFF2-40B4-BE49-F238E27FC236}">
                <a16:creationId xmlns:a16="http://schemas.microsoft.com/office/drawing/2014/main" id="{DF20FE9C-08B6-451E-BEDA-401A81BD4F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67" name="Group 6166">
            <a:extLst>
              <a:ext uri="{FF2B5EF4-FFF2-40B4-BE49-F238E27FC236}">
                <a16:creationId xmlns:a16="http://schemas.microsoft.com/office/drawing/2014/main" id="{80864D66-4BEF-4628-B9DC-C382A4BC26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6168" name="Straight Connector 6167">
              <a:extLst>
                <a:ext uri="{FF2B5EF4-FFF2-40B4-BE49-F238E27FC236}">
                  <a16:creationId xmlns:a16="http://schemas.microsoft.com/office/drawing/2014/main" id="{B8473175-583C-4362-AD52-6A41687451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69" name="Straight Connector 6168">
              <a:extLst>
                <a:ext uri="{FF2B5EF4-FFF2-40B4-BE49-F238E27FC236}">
                  <a16:creationId xmlns:a16="http://schemas.microsoft.com/office/drawing/2014/main" id="{7C119EE6-B01F-4BDA-97B2-8BC244AD9F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70" name="Straight Connector 6169">
              <a:extLst>
                <a:ext uri="{FF2B5EF4-FFF2-40B4-BE49-F238E27FC236}">
                  <a16:creationId xmlns:a16="http://schemas.microsoft.com/office/drawing/2014/main" id="{3783EB66-70A8-4451-984C-ABF2410C6A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71" name="Straight Connector 6170">
              <a:extLst>
                <a:ext uri="{FF2B5EF4-FFF2-40B4-BE49-F238E27FC236}">
                  <a16:creationId xmlns:a16="http://schemas.microsoft.com/office/drawing/2014/main" id="{3BA8CB1A-B550-452B-BB18-69D43CC926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6146" name="Picture 2" descr="Beneficios del trabajo en equipo (6°Nivel) | Emprender Fácil">
            <a:extLst>
              <a:ext uri="{FF2B5EF4-FFF2-40B4-BE49-F238E27FC236}">
                <a16:creationId xmlns:a16="http://schemas.microsoft.com/office/drawing/2014/main" id="{C0A558E8-E7F9-5C98-6940-421DA7B751C1}"/>
              </a:ext>
            </a:extLst>
          </p:cNvPr>
          <p:cNvPicPr>
            <a:picLocks noChangeAspect="1" noChangeArrowheads="1"/>
          </p:cNvPicPr>
          <p:nvPr/>
        </p:nvPicPr>
        <p:blipFill>
          <a:blip r:embed="rId2">
            <a:duotone>
              <a:prstClr val="black"/>
              <a:schemeClr val="bg1">
                <a:tint val="45000"/>
                <a:satMod val="400000"/>
              </a:schemeClr>
            </a:duotone>
            <a:alphaModFix amt="25000"/>
            <a:extLst>
              <a:ext uri="{28A0092B-C50C-407E-A947-70E740481C1C}">
                <a14:useLocalDpi xmlns:a14="http://schemas.microsoft.com/office/drawing/2010/main" val="0"/>
              </a:ext>
            </a:extLst>
          </a:blip>
          <a:stretch>
            <a:fillRect/>
          </a:stretch>
        </p:blipFill>
        <p:spPr bwMode="auto">
          <a:xfrm>
            <a:off x="782669" y="29548"/>
            <a:ext cx="10691280" cy="601384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9378F43-0831-4C87-45D0-F16D9B3A8F8E}"/>
              </a:ext>
            </a:extLst>
          </p:cNvPr>
          <p:cNvSpPr>
            <a:spLocks noGrp="1"/>
          </p:cNvSpPr>
          <p:nvPr>
            <p:ph type="title"/>
          </p:nvPr>
        </p:nvSpPr>
        <p:spPr>
          <a:xfrm>
            <a:off x="2363504" y="375539"/>
            <a:ext cx="7315200" cy="836795"/>
          </a:xfrm>
          <a:noFill/>
        </p:spPr>
        <p:txBody>
          <a:bodyPr anchor="b">
            <a:noAutofit/>
          </a:bodyPr>
          <a:lstStyle/>
          <a:p>
            <a:pPr algn="ctr"/>
            <a:r>
              <a:rPr lang="es-MX" sz="6600" b="1" dirty="0">
                <a:solidFill>
                  <a:schemeClr val="bg1"/>
                </a:solidFill>
              </a:rPr>
              <a:t>En Parejas</a:t>
            </a:r>
            <a:endParaRPr lang="es-CO" sz="6600" b="1" dirty="0">
              <a:solidFill>
                <a:schemeClr val="bg1"/>
              </a:solidFill>
            </a:endParaRPr>
          </a:p>
        </p:txBody>
      </p:sp>
      <p:grpSp>
        <p:nvGrpSpPr>
          <p:cNvPr id="6173" name="Group 6172">
            <a:extLst>
              <a:ext uri="{FF2B5EF4-FFF2-40B4-BE49-F238E27FC236}">
                <a16:creationId xmlns:a16="http://schemas.microsoft.com/office/drawing/2014/main" id="{F67C7EE6-E29C-4D84-B2C6-7B20A0FDAF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6174" name="Straight Connector 6173">
              <a:extLst>
                <a:ext uri="{FF2B5EF4-FFF2-40B4-BE49-F238E27FC236}">
                  <a16:creationId xmlns:a16="http://schemas.microsoft.com/office/drawing/2014/main" id="{73C23E94-A2CC-459B-9961-40250DBE61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75" name="Straight Connector 6174">
              <a:extLst>
                <a:ext uri="{FF2B5EF4-FFF2-40B4-BE49-F238E27FC236}">
                  <a16:creationId xmlns:a16="http://schemas.microsoft.com/office/drawing/2014/main" id="{40DC685A-870A-4F1B-8A06-1DB278981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76" name="Straight Connector 6175">
              <a:extLst>
                <a:ext uri="{FF2B5EF4-FFF2-40B4-BE49-F238E27FC236}">
                  <a16:creationId xmlns:a16="http://schemas.microsoft.com/office/drawing/2014/main" id="{ED8F22A6-4F2D-4467-A3A9-A9BE31FC98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6177" name="Straight Connector 6176">
              <a:extLst>
                <a:ext uri="{FF2B5EF4-FFF2-40B4-BE49-F238E27FC236}">
                  <a16:creationId xmlns:a16="http://schemas.microsoft.com/office/drawing/2014/main" id="{758D5732-C263-4EED-85EF-7E7435EDEF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 name="Marcador de contenido 2">
            <a:extLst>
              <a:ext uri="{FF2B5EF4-FFF2-40B4-BE49-F238E27FC236}">
                <a16:creationId xmlns:a16="http://schemas.microsoft.com/office/drawing/2014/main" id="{856AE95F-400F-A2F0-DA4A-57A2692A962D}"/>
              </a:ext>
            </a:extLst>
          </p:cNvPr>
          <p:cNvSpPr>
            <a:spLocks noGrp="1"/>
          </p:cNvSpPr>
          <p:nvPr>
            <p:ph idx="1"/>
          </p:nvPr>
        </p:nvSpPr>
        <p:spPr>
          <a:xfrm>
            <a:off x="984778" y="3726352"/>
            <a:ext cx="10495971" cy="2317041"/>
          </a:xfrm>
          <a:noFill/>
        </p:spPr>
        <p:txBody>
          <a:bodyPr anchor="t">
            <a:noAutofit/>
          </a:bodyPr>
          <a:lstStyle/>
          <a:p>
            <a:pPr algn="ctr"/>
            <a:r>
              <a:rPr lang="es-MX" sz="4400" dirty="0">
                <a:solidFill>
                  <a:schemeClr val="bg1"/>
                </a:solidFill>
              </a:rPr>
              <a:t>Realizar los dos siguientes retos de forma organizada en el cuaderno de cada uno.  Al terminar entregar un cuaderno con el nombre de los integrantes del equipo de trabajo.</a:t>
            </a:r>
            <a:endParaRPr lang="es-CO" sz="4400" dirty="0">
              <a:solidFill>
                <a:schemeClr val="bg1"/>
              </a:solidFill>
            </a:endParaRPr>
          </a:p>
        </p:txBody>
      </p:sp>
    </p:spTree>
    <p:extLst>
      <p:ext uri="{BB962C8B-B14F-4D97-AF65-F5344CB8AC3E}">
        <p14:creationId xmlns:p14="http://schemas.microsoft.com/office/powerpoint/2010/main" val="1670900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7A976E23-29EC-4E20-9EF6-B7CC4A821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DF5FCEC6-E657-46F1-925F-13ED19212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07" name="Group 4106">
            <a:extLst>
              <a:ext uri="{FF2B5EF4-FFF2-40B4-BE49-F238E27FC236}">
                <a16:creationId xmlns:a16="http://schemas.microsoft.com/office/drawing/2014/main" id="{1037B6F1-6E0E-4B3A-9C8C-5C760B9A4A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4108" name="Oval 4107">
              <a:extLst>
                <a:ext uri="{FF2B5EF4-FFF2-40B4-BE49-F238E27FC236}">
                  <a16:creationId xmlns:a16="http://schemas.microsoft.com/office/drawing/2014/main" id="{6C61A116-B0D0-46CE-AD62-88CB98896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9" name="Oval 4108">
              <a:extLst>
                <a:ext uri="{FF2B5EF4-FFF2-40B4-BE49-F238E27FC236}">
                  <a16:creationId xmlns:a16="http://schemas.microsoft.com/office/drawing/2014/main" id="{D961F17C-39C3-41AD-BB0A-2462DEA5D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0" name="Oval 4109">
              <a:extLst>
                <a:ext uri="{FF2B5EF4-FFF2-40B4-BE49-F238E27FC236}">
                  <a16:creationId xmlns:a16="http://schemas.microsoft.com/office/drawing/2014/main" id="{D793267A-A22C-4A15-A827-12AF58839B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1" name="Oval 4110">
              <a:extLst>
                <a:ext uri="{FF2B5EF4-FFF2-40B4-BE49-F238E27FC236}">
                  <a16:creationId xmlns:a16="http://schemas.microsoft.com/office/drawing/2014/main" id="{A057997E-E930-453E-A3BF-3D9FE3188E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12" name="Oval 4111">
              <a:extLst>
                <a:ext uri="{FF2B5EF4-FFF2-40B4-BE49-F238E27FC236}">
                  <a16:creationId xmlns:a16="http://schemas.microsoft.com/office/drawing/2014/main" id="{0C86E5D9-6D7D-43E0-9D09-F04E55344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3" name="Oval 4112">
              <a:extLst>
                <a:ext uri="{FF2B5EF4-FFF2-40B4-BE49-F238E27FC236}">
                  <a16:creationId xmlns:a16="http://schemas.microsoft.com/office/drawing/2014/main" id="{2595859C-E2B7-4685-AD44-51AD6D980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ítulo 1">
            <a:extLst>
              <a:ext uri="{FF2B5EF4-FFF2-40B4-BE49-F238E27FC236}">
                <a16:creationId xmlns:a16="http://schemas.microsoft.com/office/drawing/2014/main" id="{69A2216E-02EC-27D1-5640-2D58B81417E2}"/>
              </a:ext>
            </a:extLst>
          </p:cNvPr>
          <p:cNvSpPr>
            <a:spLocks noGrp="1"/>
          </p:cNvSpPr>
          <p:nvPr>
            <p:ph type="title"/>
          </p:nvPr>
        </p:nvSpPr>
        <p:spPr>
          <a:xfrm>
            <a:off x="630935" y="630936"/>
            <a:ext cx="6180831" cy="892137"/>
          </a:xfrm>
          <a:noFill/>
        </p:spPr>
        <p:txBody>
          <a:bodyPr anchor="t">
            <a:normAutofit fontScale="90000"/>
          </a:bodyPr>
          <a:lstStyle/>
          <a:p>
            <a:r>
              <a:rPr lang="es-MX" sz="6600" b="1" dirty="0">
                <a:solidFill>
                  <a:schemeClr val="bg1"/>
                </a:solidFill>
              </a:rPr>
              <a:t>Repaso: Reto 1</a:t>
            </a:r>
            <a:endParaRPr lang="es-CO" sz="6600" b="1" dirty="0">
              <a:solidFill>
                <a:schemeClr val="bg1"/>
              </a:solidFill>
            </a:endParaRPr>
          </a:p>
        </p:txBody>
      </p:sp>
      <p:sp>
        <p:nvSpPr>
          <p:cNvPr id="4115" name="Rectangle 4114">
            <a:extLst>
              <a:ext uri="{FF2B5EF4-FFF2-40B4-BE49-F238E27FC236}">
                <a16:creationId xmlns:a16="http://schemas.microsoft.com/office/drawing/2014/main" id="{FF0BDB76-BCEC-498E-BA26-C763CD9FA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17" name="Group 4116">
            <a:extLst>
              <a:ext uri="{FF2B5EF4-FFF2-40B4-BE49-F238E27FC236}">
                <a16:creationId xmlns:a16="http://schemas.microsoft.com/office/drawing/2014/main" id="{DD8DF5DF-A251-4BC2-8965-4EDDD01FC5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4118" name="Straight Connector 4117">
              <a:extLst>
                <a:ext uri="{FF2B5EF4-FFF2-40B4-BE49-F238E27FC236}">
                  <a16:creationId xmlns:a16="http://schemas.microsoft.com/office/drawing/2014/main" id="{8930D52D-708D-43A1-B073-469EFDB020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19" name="Straight Connector 4118">
              <a:extLst>
                <a:ext uri="{FF2B5EF4-FFF2-40B4-BE49-F238E27FC236}">
                  <a16:creationId xmlns:a16="http://schemas.microsoft.com/office/drawing/2014/main" id="{C82491CB-6849-43BB-926B-D979A3DB09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20" name="Straight Connector 4119">
              <a:extLst>
                <a:ext uri="{FF2B5EF4-FFF2-40B4-BE49-F238E27FC236}">
                  <a16:creationId xmlns:a16="http://schemas.microsoft.com/office/drawing/2014/main" id="{71251642-9512-4A11-9670-BD1C3A9981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21" name="Straight Connector 4120">
              <a:extLst>
                <a:ext uri="{FF2B5EF4-FFF2-40B4-BE49-F238E27FC236}">
                  <a16:creationId xmlns:a16="http://schemas.microsoft.com/office/drawing/2014/main" id="{3D277633-FF55-420D-87BC-0CB11FD6D06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123" name="Rectangle 4122">
            <a:extLst>
              <a:ext uri="{FF2B5EF4-FFF2-40B4-BE49-F238E27FC236}">
                <a16:creationId xmlns:a16="http://schemas.microsoft.com/office/drawing/2014/main" id="{1452CEF2-C9EC-4C15-99E4-C781AB08A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25" name="Group 4124">
            <a:extLst>
              <a:ext uri="{FF2B5EF4-FFF2-40B4-BE49-F238E27FC236}">
                <a16:creationId xmlns:a16="http://schemas.microsoft.com/office/drawing/2014/main" id="{600459E6-26A3-4EAC-A34C-D0792D88CC2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4126" name="Straight Connector 4125">
              <a:extLst>
                <a:ext uri="{FF2B5EF4-FFF2-40B4-BE49-F238E27FC236}">
                  <a16:creationId xmlns:a16="http://schemas.microsoft.com/office/drawing/2014/main" id="{1264D5E9-C8D4-444A-8B1B-C11FB47CBA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27" name="Straight Connector 4126">
              <a:extLst>
                <a:ext uri="{FF2B5EF4-FFF2-40B4-BE49-F238E27FC236}">
                  <a16:creationId xmlns:a16="http://schemas.microsoft.com/office/drawing/2014/main" id="{3DD99233-66AB-4E60-AF8A-A3259E6A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28" name="Straight Connector 4127">
              <a:extLst>
                <a:ext uri="{FF2B5EF4-FFF2-40B4-BE49-F238E27FC236}">
                  <a16:creationId xmlns:a16="http://schemas.microsoft.com/office/drawing/2014/main" id="{64E8492A-EE2A-4BE3-A4B2-2BCE77DA40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29" name="Straight Connector 4128">
              <a:extLst>
                <a:ext uri="{FF2B5EF4-FFF2-40B4-BE49-F238E27FC236}">
                  <a16:creationId xmlns:a16="http://schemas.microsoft.com/office/drawing/2014/main" id="{F222A220-AA24-4E60-83D6-D32FEB34D8E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 name="Marcador de contenido 2">
            <a:extLst>
              <a:ext uri="{FF2B5EF4-FFF2-40B4-BE49-F238E27FC236}">
                <a16:creationId xmlns:a16="http://schemas.microsoft.com/office/drawing/2014/main" id="{7790BCCF-0FA0-F6A5-F3C2-4E28F6A25C0F}"/>
              </a:ext>
            </a:extLst>
          </p:cNvPr>
          <p:cNvSpPr>
            <a:spLocks noGrp="1"/>
          </p:cNvSpPr>
          <p:nvPr>
            <p:ph idx="1"/>
          </p:nvPr>
        </p:nvSpPr>
        <p:spPr>
          <a:xfrm>
            <a:off x="421648" y="1875414"/>
            <a:ext cx="7391701" cy="2536581"/>
          </a:xfrm>
          <a:noFill/>
        </p:spPr>
        <p:txBody>
          <a:bodyPr anchor="t">
            <a:noAutofit/>
          </a:bodyPr>
          <a:lstStyle/>
          <a:p>
            <a:r>
              <a:rPr lang="es-MX" sz="3200" dirty="0">
                <a:solidFill>
                  <a:schemeClr val="bg1"/>
                </a:solidFill>
              </a:rPr>
              <a:t>Tania tiene sus cuentas de zanahorias organizadas. Ahora quiere averiguar </a:t>
            </a:r>
            <a:r>
              <a:rPr lang="es-MX" sz="3200" b="1" dirty="0">
                <a:solidFill>
                  <a:schemeClr val="bg1"/>
                </a:solidFill>
              </a:rPr>
              <a:t>La media, la moda y el promedio</a:t>
            </a:r>
            <a:r>
              <a:rPr lang="es-MX" sz="3200" dirty="0">
                <a:solidFill>
                  <a:schemeClr val="bg1"/>
                </a:solidFill>
              </a:rPr>
              <a:t> de las zanahorias que fueron recogidas. Aquí están los datos de Tania sobre el número de zanahorias recogidas cada semana durante diez semanas de cosecha. 2, 8, 8, 14, 9, 12, 14, 20, 19, 14</a:t>
            </a:r>
            <a:endParaRPr lang="es-CO" sz="3200" dirty="0">
              <a:solidFill>
                <a:schemeClr val="bg1"/>
              </a:solidFill>
            </a:endParaRPr>
          </a:p>
        </p:txBody>
      </p:sp>
      <p:pic>
        <p:nvPicPr>
          <p:cNvPr id="4098" name="Picture 2" descr="Zanahoria Normal | Freska Natural">
            <a:extLst>
              <a:ext uri="{FF2B5EF4-FFF2-40B4-BE49-F238E27FC236}">
                <a16:creationId xmlns:a16="http://schemas.microsoft.com/office/drawing/2014/main" id="{4657C675-6C57-17CB-557F-5A7C7794A24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76055" y="1377348"/>
            <a:ext cx="4134103" cy="4134103"/>
          </a:xfrm>
          <a:prstGeom prst="rect">
            <a:avLst/>
          </a:prstGeom>
          <a:noFill/>
          <a:extLst>
            <a:ext uri="{909E8E84-426E-40DD-AFC4-6F175D3DCCD1}">
              <a14:hiddenFill xmlns:a14="http://schemas.microsoft.com/office/drawing/2010/main">
                <a:solidFill>
                  <a:srgbClr val="FFFFFF"/>
                </a:solidFill>
              </a14:hiddenFill>
            </a:ext>
          </a:extLst>
        </p:spPr>
      </p:pic>
      <p:grpSp>
        <p:nvGrpSpPr>
          <p:cNvPr id="4131" name="Group 4130">
            <a:extLst>
              <a:ext uri="{FF2B5EF4-FFF2-40B4-BE49-F238E27FC236}">
                <a16:creationId xmlns:a16="http://schemas.microsoft.com/office/drawing/2014/main" id="{74A0C021-793F-4B70-9A53-E470752802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7120609" y="797789"/>
            <a:ext cx="304800" cy="429768"/>
            <a:chOff x="215328" y="-46937"/>
            <a:chExt cx="304800" cy="2773841"/>
          </a:xfrm>
        </p:grpSpPr>
        <p:cxnSp>
          <p:nvCxnSpPr>
            <p:cNvPr id="4132" name="Straight Connector 4131">
              <a:extLst>
                <a:ext uri="{FF2B5EF4-FFF2-40B4-BE49-F238E27FC236}">
                  <a16:creationId xmlns:a16="http://schemas.microsoft.com/office/drawing/2014/main" id="{ECCD614A-3CCE-4330-AE17-48091179D6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33" name="Straight Connector 4132">
              <a:extLst>
                <a:ext uri="{FF2B5EF4-FFF2-40B4-BE49-F238E27FC236}">
                  <a16:creationId xmlns:a16="http://schemas.microsoft.com/office/drawing/2014/main" id="{0FA8D3B6-899E-4CEE-8857-D269EA716AB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34" name="Straight Connector 4133">
              <a:extLst>
                <a:ext uri="{FF2B5EF4-FFF2-40B4-BE49-F238E27FC236}">
                  <a16:creationId xmlns:a16="http://schemas.microsoft.com/office/drawing/2014/main" id="{C1554FFB-6C3F-4A0F-94D6-F20F702BDB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35" name="Straight Connector 4134">
              <a:extLst>
                <a:ext uri="{FF2B5EF4-FFF2-40B4-BE49-F238E27FC236}">
                  <a16:creationId xmlns:a16="http://schemas.microsoft.com/office/drawing/2014/main" id="{D3B052F2-E5D8-4C45-81D0-03BC8CAB7BD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58272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8B752F7C-4C66-7FE6-02A6-2C1AF3BA54E7}"/>
              </a:ext>
            </a:extLst>
          </p:cNvPr>
          <p:cNvSpPr>
            <a:spLocks noGrp="1"/>
          </p:cNvSpPr>
          <p:nvPr>
            <p:ph type="title"/>
          </p:nvPr>
        </p:nvSpPr>
        <p:spPr>
          <a:xfrm>
            <a:off x="5879610" y="956517"/>
            <a:ext cx="5248221" cy="1067209"/>
          </a:xfrm>
        </p:spPr>
        <p:txBody>
          <a:bodyPr>
            <a:normAutofit/>
          </a:bodyPr>
          <a:lstStyle/>
          <a:p>
            <a:r>
              <a:rPr lang="es-MX" sz="6000" b="1" dirty="0">
                <a:solidFill>
                  <a:schemeClr val="bg1"/>
                </a:solidFill>
              </a:rPr>
              <a:t>Repaso:  Reto 2</a:t>
            </a:r>
            <a:endParaRPr lang="es-CO" sz="6000" b="1" dirty="0">
              <a:solidFill>
                <a:schemeClr val="bg1"/>
              </a:solidFill>
            </a:endParaRPr>
          </a:p>
        </p:txBody>
      </p:sp>
      <p:pic>
        <p:nvPicPr>
          <p:cNvPr id="5122" name="Picture 2" descr="Cómo se llegan a aprender los números? - Reseteo Matemático">
            <a:extLst>
              <a:ext uri="{FF2B5EF4-FFF2-40B4-BE49-F238E27FC236}">
                <a16:creationId xmlns:a16="http://schemas.microsoft.com/office/drawing/2014/main" id="{532294E1-6BFF-EAD1-4558-581EAA8D88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031" r="17488" b="1"/>
          <a:stretch/>
        </p:blipFill>
        <p:spPr bwMode="auto">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noFill/>
          <a:ln w="28575">
            <a:noFill/>
          </a:ln>
          <a:extLst>
            <a:ext uri="{909E8E84-426E-40DD-AFC4-6F175D3DCCD1}">
              <a14:hiddenFill xmlns:a14="http://schemas.microsoft.com/office/drawing/2010/main">
                <a:solidFill>
                  <a:srgbClr val="FFFFFF"/>
                </a:solidFill>
              </a14:hiddenFill>
            </a:ext>
          </a:extLst>
        </p:spPr>
      </p:pic>
      <p:grpSp>
        <p:nvGrpSpPr>
          <p:cNvPr id="5129" name="Group 5128">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5130" name="Freeform: Shape 5129">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5131" name="Freeform: Shape 5130">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3" name="Marcador de contenido 2">
            <a:extLst>
              <a:ext uri="{FF2B5EF4-FFF2-40B4-BE49-F238E27FC236}">
                <a16:creationId xmlns:a16="http://schemas.microsoft.com/office/drawing/2014/main" id="{CD81EAFD-5C4B-29FE-B5C0-BED92A163AA7}"/>
              </a:ext>
            </a:extLst>
          </p:cNvPr>
          <p:cNvSpPr>
            <a:spLocks noGrp="1"/>
          </p:cNvSpPr>
          <p:nvPr>
            <p:ph idx="1"/>
          </p:nvPr>
        </p:nvSpPr>
        <p:spPr>
          <a:xfrm>
            <a:off x="5621833" y="2548121"/>
            <a:ext cx="6237232" cy="2526548"/>
          </a:xfrm>
        </p:spPr>
        <p:txBody>
          <a:bodyPr>
            <a:normAutofit/>
          </a:bodyPr>
          <a:lstStyle/>
          <a:p>
            <a:r>
              <a:rPr lang="es-MX" sz="3200" dirty="0">
                <a:solidFill>
                  <a:schemeClr val="bg1"/>
                </a:solidFill>
              </a:rPr>
              <a:t>Calcula la media aritmética, la mediana y la moda para el conjunto de datos. Puedes redondear si es necesario. </a:t>
            </a:r>
          </a:p>
          <a:p>
            <a:pPr marL="0" indent="0">
              <a:buNone/>
            </a:pPr>
            <a:r>
              <a:rPr lang="es-MX" sz="3200" dirty="0">
                <a:solidFill>
                  <a:schemeClr val="bg1"/>
                </a:solidFill>
              </a:rPr>
              <a:t>27, 29, 29, 32, 30, 32, 31</a:t>
            </a:r>
            <a:endParaRPr lang="es-CO" sz="3200" dirty="0">
              <a:solidFill>
                <a:schemeClr val="bg1"/>
              </a:solidFill>
            </a:endParaRPr>
          </a:p>
        </p:txBody>
      </p:sp>
      <p:grpSp>
        <p:nvGrpSpPr>
          <p:cNvPr id="5133"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5134" name="Freeform: Shape 5133">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35" name="Freeform: Shape 5134">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36" name="Freeform: Shape 5135">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37" name="Freeform: Shape 5136">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38" name="Freeform: Shape 5137">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956336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197</Words>
  <Application>Microsoft Office PowerPoint</Application>
  <PresentationFormat>Panorámica</PresentationFormat>
  <Paragraphs>13</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Presentación de PowerPoint</vt:lpstr>
      <vt:lpstr>Objetivo:</vt:lpstr>
      <vt:lpstr>Temas del tercer Periodo</vt:lpstr>
      <vt:lpstr>En Parejas</vt:lpstr>
      <vt:lpstr>Repaso: Reto 1</vt:lpstr>
      <vt:lpstr>Repaso:  Reto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 Ospina Moreno</dc:creator>
  <cp:lastModifiedBy>Javier Ospina Moreno</cp:lastModifiedBy>
  <cp:revision>3</cp:revision>
  <dcterms:created xsi:type="dcterms:W3CDTF">2023-08-17T23:01:49Z</dcterms:created>
  <dcterms:modified xsi:type="dcterms:W3CDTF">2023-08-18T00:58:39Z</dcterms:modified>
</cp:coreProperties>
</file>